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19" r:id="rId1"/>
  </p:sldMasterIdLst>
  <p:notesMasterIdLst>
    <p:notesMasterId r:id="rId9"/>
  </p:notesMasterIdLst>
  <p:sldIdLst>
    <p:sldId id="256" r:id="rId2"/>
    <p:sldId id="307" r:id="rId3"/>
    <p:sldId id="311" r:id="rId4"/>
    <p:sldId id="309" r:id="rId5"/>
    <p:sldId id="313" r:id="rId6"/>
    <p:sldId id="310" r:id="rId7"/>
    <p:sldId id="31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1E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>
      <p:cViewPr>
        <p:scale>
          <a:sx n="72" d="100"/>
          <a:sy n="72" d="100"/>
        </p:scale>
        <p:origin x="-1332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68C9117-DDD2-41B1-A21F-3166DD38A8F8}" type="datetimeFigureOut">
              <a:rPr lang="ru-RU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110523B-3231-4EEC-8DDB-ED6BF291F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29737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613CD3-4B6D-49E4-9534-A6AAD685331B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E22EB8-A4BE-4B48-BE96-03FFDEEA7B4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849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149CDF-C5E7-447E-90BE-0652F5B92AF7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6D2208-E838-46C1-9569-29FC286CA9B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8193495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149CDF-C5E7-447E-90BE-0652F5B92AF7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6D2208-E838-46C1-9569-29FC286CA9B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3408256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149CDF-C5E7-447E-90BE-0652F5B92AF7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6D2208-E838-46C1-9569-29FC286CA9B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035495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149CDF-C5E7-447E-90BE-0652F5B92AF7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6D2208-E838-46C1-9569-29FC286CA9B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8892168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149CDF-C5E7-447E-90BE-0652F5B92AF7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6D2208-E838-46C1-9569-29FC286CA9B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9727915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149CDF-C5E7-447E-90BE-0652F5B92AF7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6D2208-E838-46C1-9569-29FC286CA9B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9203562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21B833-C632-4AF7-86C4-7F1EE4CCA7C8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23B599-C641-4167-B627-875B8E8FB27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5522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2C255E-34ED-45A7-83C4-D541D56D03F1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EFD59-67D8-47C2-B88E-D4EB3D80238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0819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D33795-AA24-4EF9-AA77-778E7EC5A1EF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E87213-BC73-4265-B334-7613F68419E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8953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75CE2A-ADE3-4813-98D0-6A23365C982E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5DCD05-3B15-44BC-AE4A-51E160A2ED5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8791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B176F9-C494-4FBB-AFE3-B7D143E97BF6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5E8A6-FFBC-45BD-A7BD-EDFDF197E0F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4308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45B84A-D1CD-4EF9-B03B-B4D6212BB9C2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84F2A0-2805-4773-9C90-94523A3E234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581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FB0004-844A-4795-9987-6BCC0A93A80E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5C5F18-8940-4758-8D8F-7A358EF0196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8689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7EEFDE-8D2D-40DE-947A-FE59E4DB1FCB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D2851-3051-4CA7-B788-D8548544492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2273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95C256-AD54-4A91-A16F-84D0EA10BEB0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371217-F9B5-4E2D-9177-97D636D5F6E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5177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90773B-AE61-4816-9826-BE9188539B3A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A74D5B-E97F-4969-87D3-99BD8B61E6D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0678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CF149CDF-C5E7-447E-90BE-0652F5B92AF7}" type="datetime1">
              <a:rPr lang="ru-RU" smtClean="0"/>
              <a:pPr>
                <a:defRPr/>
              </a:pPr>
              <a:t>18.04.2017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Шибанов А.Н.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36D2208-E838-46C1-9569-29FC286CA9B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40569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20" r:id="rId1"/>
    <p:sldLayoutId id="2147484621" r:id="rId2"/>
    <p:sldLayoutId id="2147484622" r:id="rId3"/>
    <p:sldLayoutId id="2147484623" r:id="rId4"/>
    <p:sldLayoutId id="2147484624" r:id="rId5"/>
    <p:sldLayoutId id="2147484625" r:id="rId6"/>
    <p:sldLayoutId id="2147484626" r:id="rId7"/>
    <p:sldLayoutId id="2147484627" r:id="rId8"/>
    <p:sldLayoutId id="2147484628" r:id="rId9"/>
    <p:sldLayoutId id="2147484629" r:id="rId10"/>
    <p:sldLayoutId id="2147484630" r:id="rId11"/>
    <p:sldLayoutId id="2147484631" r:id="rId12"/>
    <p:sldLayoutId id="2147484632" r:id="rId13"/>
    <p:sldLayoutId id="2147484633" r:id="rId14"/>
    <p:sldLayoutId id="2147484634" r:id="rId15"/>
    <p:sldLayoutId id="2147484635" r:id="rId16"/>
    <p:sldLayoutId id="2147484636" r:id="rId17"/>
  </p:sldLayoutIdLst>
  <p:hf sldNum="0" hdr="0" dt="0"/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mailto:terehov@unimedao.r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9864" y="0"/>
            <a:ext cx="9036050" cy="3737901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/>
              <a:t>Семинар-совещание по вопросам разработок и производства медицинских изделий в Московской области </a:t>
            </a: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2400" i="1" dirty="0"/>
              <a:t>ИТОГИ 9 СЪЕЗДА РАБОТНИКОВ ФАРМАЦЕВТИЧЕСКОЙ И МЕДИЦИНСКОЙ ПРОМЫШЛЕННОСТИ. </a:t>
            </a:r>
            <a:br>
              <a:rPr lang="ru-RU" sz="2400" i="1" dirty="0"/>
            </a:br>
            <a:r>
              <a:rPr lang="ru-RU" sz="2400" i="1" dirty="0"/>
              <a:t>ПРЕДВАРИТЕЛЬНЫЕ ИТОГИ РАБОТЫ МТК МО.</a:t>
            </a:r>
            <a:endParaRPr lang="ru-RU" altLang="ru-RU" sz="2400" i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099" name="Прямоугольник 4"/>
          <p:cNvSpPr>
            <a:spLocks noChangeArrowheads="1"/>
          </p:cNvSpPr>
          <p:nvPr/>
        </p:nvSpPr>
        <p:spPr bwMode="auto">
          <a:xfrm>
            <a:off x="-180528" y="4653136"/>
            <a:ext cx="9118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Терехов Вадим Владимирович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Зам. председателя совета медико-технического кластера МО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Заместитель директора ООО «</a:t>
            </a:r>
            <a:r>
              <a:rPr lang="ru-RU" alt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Эйлитон</a:t>
            </a: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»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terehov@unimedao.ru</a:t>
            </a:r>
            <a:endParaRPr lang="ru-RU" alt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4100" name="AutoShape 2" descr="http://www.ap-skld.ru/_borders/logotip-1-1-1.jpg"/>
          <p:cNvSpPr>
            <a:spLocks noChangeAspect="1" noChangeArrowheads="1"/>
          </p:cNvSpPr>
          <p:nvPr/>
        </p:nvSpPr>
        <p:spPr bwMode="auto">
          <a:xfrm>
            <a:off x="155575" y="-525463"/>
            <a:ext cx="1143000" cy="11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01" name="AutoShape 4" descr="http://www.ap-skld.ru/_borders/logotip-1-1-1.jpg"/>
          <p:cNvSpPr>
            <a:spLocks noChangeAspect="1" noChangeArrowheads="1"/>
          </p:cNvSpPr>
          <p:nvPr/>
        </p:nvSpPr>
        <p:spPr bwMode="auto">
          <a:xfrm>
            <a:off x="307975" y="-373063"/>
            <a:ext cx="1143000" cy="11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02" name="AutoShape 6" descr="http://www.ap-skld.ru/_borders/logotip-1-1-1.jpg"/>
          <p:cNvSpPr>
            <a:spLocks noChangeAspect="1" noChangeArrowheads="1"/>
          </p:cNvSpPr>
          <p:nvPr/>
        </p:nvSpPr>
        <p:spPr bwMode="auto">
          <a:xfrm>
            <a:off x="460375" y="-220663"/>
            <a:ext cx="1143000" cy="11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03" name="AutoShape 8" descr="http://www.ap-skld.ru/_borders/logotip-1-1-1.jpg"/>
          <p:cNvSpPr>
            <a:spLocks noChangeAspect="1" noChangeArrowheads="1"/>
          </p:cNvSpPr>
          <p:nvPr/>
        </p:nvSpPr>
        <p:spPr bwMode="auto">
          <a:xfrm>
            <a:off x="612775" y="-68263"/>
            <a:ext cx="1143000" cy="11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04" name="AutoShape 10" descr="http://www.ap-skld.ru/_borders/logotip-1-1-1.jpg"/>
          <p:cNvSpPr>
            <a:spLocks noChangeAspect="1" noChangeArrowheads="1"/>
          </p:cNvSpPr>
          <p:nvPr/>
        </p:nvSpPr>
        <p:spPr bwMode="auto">
          <a:xfrm>
            <a:off x="765175" y="84138"/>
            <a:ext cx="11430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05" name="AutoShape 12" descr="http://www.ap-skld.ru/_borders/logotip-1-1-1.jpg"/>
          <p:cNvSpPr>
            <a:spLocks noChangeAspect="1" noChangeArrowheads="1"/>
          </p:cNvSpPr>
          <p:nvPr/>
        </p:nvSpPr>
        <p:spPr bwMode="auto">
          <a:xfrm>
            <a:off x="155575" y="-411163"/>
            <a:ext cx="904875" cy="85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850" y="280728"/>
            <a:ext cx="8953637" cy="1587904"/>
          </a:xfrm>
        </p:spPr>
        <p:txBody>
          <a:bodyPr/>
          <a:lstStyle/>
          <a:p>
            <a:pPr>
              <a:defRPr/>
            </a:pPr>
            <a:r>
              <a:rPr lang="ru-RU" sz="2400" cap="small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 марта в Доме ученых РАН прошел Девятый Всероссийский съезд работников фармацевтической и медицинской промышленности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-27424" y="1544440"/>
            <a:ext cx="765749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marL="285750" indent="-285750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cap="small" dirty="0">
                <a:latin typeface="+mn-lt"/>
              </a:rPr>
              <a:t>Уточнены правила представления сертификата СТ-1 для подтверждения страны происхождения товара, упрощающие процесс выдачи ТПП РФ сертификатов.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486013"/>
            <a:ext cx="7751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cap="small" dirty="0"/>
              <a:t>Продлены сроки замены бессрочных регистрационных удостоверений на медицинские изделия до 31 декабря 2021 года.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10264" y="3127221"/>
            <a:ext cx="817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cap="small" dirty="0"/>
              <a:t>Принят ряд постановлений Правительства Российской Федерации по увеличению объёмов и улучшению условий представления субсидий на компенсацию части затрат на реализацию проектов по производству лекарственных средств и медицинских изделий, в том числе субстанций и имплантируемых изделий.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2645" y="4499154"/>
            <a:ext cx="81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cap="small" dirty="0"/>
              <a:t>Доработан и внесён в Минпромторг России и </a:t>
            </a:r>
            <a:r>
              <a:rPr lang="ru-RU" cap="small" dirty="0" err="1"/>
              <a:t>Минэкономразвитие</a:t>
            </a:r>
            <a:r>
              <a:rPr lang="ru-RU" cap="small" dirty="0"/>
              <a:t> России Общероссийский классификатор видов экономической деятельности ОК 029-2014 (КДЕС) и Общероссийский классификатор продукции по видам экономической деятельности ОК 034-2014.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15026" y="5648193"/>
            <a:ext cx="7751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cap="small" dirty="0"/>
              <a:t>В резолюцию 9 съезда вошли тезисы представителей ОЭЗ Дубна и МТК МО.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2" grpId="0"/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850" y="280728"/>
            <a:ext cx="8953637" cy="1587904"/>
          </a:xfrm>
        </p:spPr>
        <p:txBody>
          <a:bodyPr/>
          <a:lstStyle/>
          <a:p>
            <a:pPr>
              <a:defRPr/>
            </a:pPr>
            <a:r>
              <a:rPr lang="ru-RU" sz="2400" cap="small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 марта в Доме ученых РАН прошел Девятый Всероссийский съезд работников фармацевтической и медицинской промышленности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2093640"/>
            <a:ext cx="8172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dirty="0"/>
              <a:t>П.П. Р.Ф. от 22.04.2016 №337</a:t>
            </a:r>
          </a:p>
          <a:p>
            <a:pPr algn="ctr">
              <a:spcBef>
                <a:spcPct val="0"/>
              </a:spcBef>
            </a:pPr>
            <a:r>
              <a:rPr lang="ru-RU" altLang="ru-RU" dirty="0"/>
              <a:t>внесены изменения в П.П. Р.Ф. от 05.02.2015 №102,</a:t>
            </a:r>
          </a:p>
          <a:p>
            <a:pPr algn="ctr">
              <a:spcBef>
                <a:spcPct val="0"/>
              </a:spcBef>
            </a:pPr>
            <a:r>
              <a:rPr lang="ru-RU" altLang="ru-RU" dirty="0"/>
              <a:t>не допускающие включения  в один лот медицинских изделий, входящих в перечень, на которые распространяются ограничения и не входящих в него, </a:t>
            </a:r>
          </a:p>
          <a:p>
            <a:pPr algn="ctr">
              <a:spcBef>
                <a:spcPct val="0"/>
              </a:spcBef>
            </a:pPr>
            <a:r>
              <a:rPr lang="ru-RU" altLang="ru-RU" dirty="0"/>
              <a:t>а постановлением от 30.11.2016 №1268 перечень отдельных видов медицинских изделий, </a:t>
            </a:r>
          </a:p>
          <a:p>
            <a:pPr algn="ctr">
              <a:spcBef>
                <a:spcPct val="0"/>
              </a:spcBef>
            </a:pPr>
            <a:r>
              <a:rPr lang="ru-RU" altLang="ru-RU" dirty="0"/>
              <a:t>происходящих из иностранных государств, в отношении которых устанавливаются ограничения</a:t>
            </a:r>
          </a:p>
          <a:p>
            <a:pPr algn="ctr">
              <a:spcBef>
                <a:spcPct val="0"/>
              </a:spcBef>
            </a:pPr>
            <a:r>
              <a:rPr lang="ru-RU" altLang="ru-RU" dirty="0"/>
              <a:t>допуска для целей осуществления закупок для обеспечения государственных и муниципальных нужд, </a:t>
            </a:r>
          </a:p>
          <a:p>
            <a:pPr algn="ctr">
              <a:spcBef>
                <a:spcPct val="0"/>
              </a:spcBef>
            </a:pPr>
            <a:r>
              <a:rPr lang="ru-RU" altLang="ru-RU" dirty="0"/>
              <a:t>расширен до 86 наименований.</a:t>
            </a:r>
          </a:p>
        </p:txBody>
      </p:sp>
    </p:spTree>
    <p:extLst>
      <p:ext uri="{BB962C8B-B14F-4D97-AF65-F5344CB8AC3E}">
        <p14:creationId xmlns:p14="http://schemas.microsoft.com/office/powerpoint/2010/main" val="220068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2718"/>
            <a:ext cx="7740352" cy="5640578"/>
          </a:xfrm>
        </p:spPr>
        <p:txBody>
          <a:bodyPr/>
          <a:lstStyle/>
          <a:p>
            <a:r>
              <a:rPr lang="ru-RU" sz="2400" cap="small" dirty="0"/>
              <a:t>АНАЛИТИКА ПО М.И. В 2016 г.</a:t>
            </a:r>
            <a:br>
              <a:rPr lang="ru-RU" sz="2400" cap="small" dirty="0"/>
            </a:br>
            <a:r>
              <a:rPr lang="ru-RU" sz="2000" cap="small" dirty="0"/>
              <a:t/>
            </a:r>
            <a:br>
              <a:rPr lang="ru-RU" sz="2000" cap="small" dirty="0"/>
            </a:br>
            <a:r>
              <a:rPr lang="ru-RU" sz="2000" cap="small" dirty="0"/>
              <a:t>300 млрд. руб.- общий рынок М.И. В РФ;</a:t>
            </a:r>
            <a:br>
              <a:rPr lang="ru-RU" sz="2000" cap="small" dirty="0"/>
            </a:br>
            <a:r>
              <a:rPr lang="ru-RU" sz="2000" cap="small" dirty="0"/>
              <a:t>60 млрд. руб. - рынок отечественных МИ;</a:t>
            </a:r>
            <a:br>
              <a:rPr lang="ru-RU" sz="2000" cap="small" dirty="0"/>
            </a:br>
            <a:r>
              <a:rPr lang="ru-RU" sz="2000" cap="small" dirty="0"/>
              <a:t>7,2 млрд. руб. - реализация МИ производителями М.О.;</a:t>
            </a:r>
            <a:br>
              <a:rPr lang="ru-RU" sz="2000" cap="small" dirty="0"/>
            </a:br>
            <a:r>
              <a:rPr lang="ru-RU" sz="2000" cap="small" dirty="0"/>
              <a:t>12 млрд. руб. - рынок отечественных МИ для диагностики ин </a:t>
            </a:r>
            <a:r>
              <a:rPr lang="ru-RU" sz="2000" cap="small" dirty="0" err="1"/>
              <a:t>витро</a:t>
            </a:r>
            <a:r>
              <a:rPr lang="ru-RU" sz="2000" cap="small" dirty="0"/>
              <a:t>;</a:t>
            </a:r>
            <a:br>
              <a:rPr lang="ru-RU" sz="2000" cap="small" dirty="0"/>
            </a:br>
            <a:r>
              <a:rPr lang="ru-RU" sz="2000" cap="small" dirty="0"/>
              <a:t>20% - доля отечественных производителей МИ в общем объеме потребления;</a:t>
            </a:r>
            <a:br>
              <a:rPr lang="ru-RU" sz="2000" cap="small" dirty="0"/>
            </a:br>
            <a:r>
              <a:rPr lang="ru-RU" sz="2000" cap="small" dirty="0"/>
              <a:t>20% - доля отечественных производителей в сегменте ин </a:t>
            </a:r>
            <a:r>
              <a:rPr lang="ru-RU" sz="2000" cap="small" dirty="0" err="1"/>
              <a:t>витро</a:t>
            </a:r>
            <a:r>
              <a:rPr lang="ru-RU" sz="2000" cap="small" dirty="0"/>
              <a:t>;</a:t>
            </a:r>
            <a:br>
              <a:rPr lang="ru-RU" sz="2000" cap="small" dirty="0"/>
            </a:br>
            <a:r>
              <a:rPr lang="ru-RU" sz="2000" cap="small" dirty="0"/>
              <a:t>Более 230 производителей МИ зарегистрированы на территории М.О.</a:t>
            </a:r>
            <a:br>
              <a:rPr lang="ru-RU" sz="2000" cap="small" dirty="0"/>
            </a:br>
            <a:endParaRPr lang="ru-RU" sz="2000" cap="small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3"/>
            <a:ext cx="7740352" cy="3240360"/>
          </a:xfrm>
        </p:spPr>
        <p:txBody>
          <a:bodyPr/>
          <a:lstStyle/>
          <a:p>
            <a:pPr marL="0" indent="0">
              <a:buNone/>
            </a:pPr>
            <a:endParaRPr lang="ru-RU" cap="small" dirty="0"/>
          </a:p>
          <a:p>
            <a:pPr marL="0" indent="0">
              <a:buNone/>
            </a:pPr>
            <a:endParaRPr lang="ru-RU" cap="small" dirty="0"/>
          </a:p>
          <a:p>
            <a:pPr marL="0" indent="0">
              <a:buNone/>
            </a:pPr>
            <a:endParaRPr lang="ru-RU" cap="small" dirty="0"/>
          </a:p>
          <a:p>
            <a:pPr marL="0" indent="0">
              <a:buNone/>
            </a:pPr>
            <a:endParaRPr lang="ru-RU" b="1" cap="small" dirty="0"/>
          </a:p>
          <a:p>
            <a:pPr marL="0" indent="0">
              <a:buNone/>
            </a:pPr>
            <a:endParaRPr lang="ru-RU" b="1" cap="small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4288627"/>
            <a:ext cx="8964488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7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cap="small" dirty="0"/>
              <a:t>Четвертая часть проектов инвесторов ОЭЗ ориентирована  на  </a:t>
            </a:r>
            <a:r>
              <a:rPr lang="ru-RU" sz="1800" cap="small" dirty="0" err="1"/>
              <a:t>био</a:t>
            </a:r>
            <a:r>
              <a:rPr lang="ru-RU" sz="1800" cap="small" dirty="0"/>
              <a:t> и медицинские технологии - это 29 компаний. 15 из них получили статус резидента за два последних года, что свидетельствует о возрастающей привлекательности  особой экономической зоны.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5485219"/>
            <a:ext cx="9289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small" dirty="0"/>
              <a:t>Медико-технический кластер М.О., уже объединяет 37 организаций, 20 из них – предприятия производители Московской области, включая компании- резиденты особой экономической зоны. </a:t>
            </a:r>
          </a:p>
        </p:txBody>
      </p:sp>
    </p:spTree>
    <p:extLst>
      <p:ext uri="{BB962C8B-B14F-4D97-AF65-F5344CB8AC3E}">
        <p14:creationId xmlns:p14="http://schemas.microsoft.com/office/powerpoint/2010/main" val="110755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84710" y="1488410"/>
            <a:ext cx="8369623" cy="28046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7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cap="small" dirty="0"/>
              <a:t>ЦЕЛИ:</a:t>
            </a:r>
          </a:p>
          <a:p>
            <a:r>
              <a:rPr lang="ru-RU" sz="2000" cap="small" dirty="0"/>
              <a:t>- Повышение конкурентоспособности участников кластера (PR);</a:t>
            </a:r>
          </a:p>
          <a:p>
            <a:r>
              <a:rPr lang="ru-RU" sz="2000" cap="small" dirty="0"/>
              <a:t>- Продвижение на внутреннем и внешних рынках продукции участников кластера, вкл. формирование Госзаказ МО;</a:t>
            </a:r>
          </a:p>
          <a:p>
            <a:r>
              <a:rPr lang="ru-RU" sz="2000" cap="small" dirty="0"/>
              <a:t>- Привлечение мер государственной поддержки производителей МИ,</a:t>
            </a:r>
          </a:p>
          <a:p>
            <a:r>
              <a:rPr lang="ru-RU" sz="2000" cap="small" dirty="0"/>
              <a:t>- Кооперация участников кластера;</a:t>
            </a:r>
          </a:p>
          <a:p>
            <a:r>
              <a:rPr lang="ru-RU" sz="2000" cap="small" dirty="0"/>
              <a:t>- Корректировка нормативно-правовой базы (</a:t>
            </a:r>
            <a:r>
              <a:rPr lang="ru-RU" sz="2000" cap="small" dirty="0" err="1"/>
              <a:t>Росмедпром</a:t>
            </a:r>
            <a:r>
              <a:rPr lang="ru-RU" sz="2000" cap="small" dirty="0"/>
              <a:t>);</a:t>
            </a:r>
          </a:p>
          <a:p>
            <a:r>
              <a:rPr lang="ru-RU" sz="2000" cap="small" dirty="0"/>
              <a:t>- Реализация дорожной карты МТК МО.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2771" y="4293096"/>
            <a:ext cx="82637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ЗАДАЧИ:</a:t>
            </a:r>
          </a:p>
          <a:p>
            <a:r>
              <a:rPr lang="ru-RU" sz="2000" dirty="0"/>
              <a:t>Создание мощной региональной некоммерческой организации производителей МИ и ЛС;</a:t>
            </a:r>
          </a:p>
          <a:p>
            <a:r>
              <a:rPr lang="ru-RU" sz="2000" dirty="0"/>
              <a:t>Создание предприятия для радиационной стерилизации медицинских изделий в Дубне.</a:t>
            </a:r>
          </a:p>
          <a:p>
            <a:endParaRPr lang="ru-RU" sz="2000" cap="small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744034"/>
          </a:xfrm>
        </p:spPr>
        <p:txBody>
          <a:bodyPr/>
          <a:lstStyle/>
          <a:p>
            <a:r>
              <a:rPr lang="ru-RU" sz="2400" dirty="0"/>
              <a:t>ЦЕЛИ И ЗАДАЧИ МТК МО</a:t>
            </a:r>
          </a:p>
        </p:txBody>
      </p:sp>
    </p:spTree>
    <p:extLst>
      <p:ext uri="{BB962C8B-B14F-4D97-AF65-F5344CB8AC3E}">
        <p14:creationId xmlns:p14="http://schemas.microsoft.com/office/powerpoint/2010/main" val="42155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7740352" cy="5617853"/>
          </a:xfrm>
        </p:spPr>
        <p:txBody>
          <a:bodyPr/>
          <a:lstStyle/>
          <a:p>
            <a:pPr marL="0" indent="0">
              <a:buNone/>
            </a:pPr>
            <a:endParaRPr lang="ru-RU" cap="small" dirty="0"/>
          </a:p>
          <a:p>
            <a:pPr marL="0" indent="0">
              <a:buNone/>
            </a:pPr>
            <a:endParaRPr lang="ru-RU" cap="small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362" y="1249104"/>
            <a:ext cx="3973336" cy="223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17" y="3856114"/>
            <a:ext cx="3537819" cy="2165174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534488"/>
          </a:xfrm>
        </p:spPr>
        <p:txBody>
          <a:bodyPr/>
          <a:lstStyle/>
          <a:p>
            <a:r>
              <a:rPr lang="ru-RU" sz="2400" dirty="0"/>
              <a:t>МЕРОПРИЯТИЯ С УЧАСТИЕМ МТК МО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17" y="1249104"/>
            <a:ext cx="3537819" cy="2235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456" y="3856114"/>
            <a:ext cx="3985241" cy="215154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6798" y="6070132"/>
            <a:ext cx="7751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small" dirty="0"/>
              <a:t>	1. Совещание в МЗ МО				3. Съезд.</a:t>
            </a:r>
          </a:p>
          <a:p>
            <a:r>
              <a:rPr lang="ru-RU" cap="small" dirty="0"/>
              <a:t>	2. Встреча с Губернатором МО		4. Конференция ШВАБЕ</a:t>
            </a:r>
          </a:p>
        </p:txBody>
      </p:sp>
    </p:spTree>
    <p:extLst>
      <p:ext uri="{BB962C8B-B14F-4D97-AF65-F5344CB8AC3E}">
        <p14:creationId xmlns:p14="http://schemas.microsoft.com/office/powerpoint/2010/main" val="4217648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7740352" cy="5617853"/>
          </a:xfrm>
        </p:spPr>
        <p:txBody>
          <a:bodyPr/>
          <a:lstStyle/>
          <a:p>
            <a:pPr marL="0" indent="0">
              <a:buNone/>
            </a:pPr>
            <a:endParaRPr lang="ru-RU" cap="small" dirty="0"/>
          </a:p>
          <a:p>
            <a:pPr marL="0" indent="0">
              <a:buNone/>
            </a:pPr>
            <a:endParaRPr lang="ru-RU" cap="small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45012" y="452718"/>
            <a:ext cx="7055380" cy="1400530"/>
          </a:xfrm>
        </p:spPr>
        <p:txBody>
          <a:bodyPr/>
          <a:lstStyle/>
          <a:p>
            <a:pPr algn="ctr"/>
            <a:r>
              <a:rPr lang="ru-RU" sz="3600" dirty="0"/>
              <a:t>СПАСИБО ЗА ВНИМАНИЕ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-180528" y="4653136"/>
            <a:ext cx="91186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Терехов Вадим Владимирович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Зам. председателя совета медико-технического кластера МО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Заместитель директора ООО «</a:t>
            </a:r>
            <a:r>
              <a:rPr lang="ru-RU" altLang="ru-RU" sz="2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Эйлитон</a:t>
            </a: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»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hlinkClick r:id="rId2"/>
              </a:rPr>
              <a:t>terehov@unimedao.ru</a:t>
            </a:r>
            <a:endParaRPr lang="ru-RU" alt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Моб.89152861560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07886"/>
            <a:ext cx="4872907" cy="276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3386</TotalTime>
  <Words>429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Ион</vt:lpstr>
      <vt:lpstr>Семинар-совещание по вопросам разработок и производства медицинских изделий в Московской области   ИТОГИ 9 СЪЕЗДА РАБОТНИКОВ ФАРМАЦЕВТИЧЕСКОЙ И МЕДИЦИНСКОЙ ПРОМЫШЛЕННОСТИ.  ПРЕДВАРИТЕЛЬНЫЕ ИТОГИ РАБОТЫ МТК МО.</vt:lpstr>
      <vt:lpstr>30 марта в Доме ученых РАН прошел Девятый Всероссийский съезд работников фармацевтической и медицинской промышленности </vt:lpstr>
      <vt:lpstr>30 марта в Доме ученых РАН прошел Девятый Всероссийский съезд работников фармацевтической и медицинской промышленности </vt:lpstr>
      <vt:lpstr>АНАЛИТИКА ПО М.И. В 2016 г.  300 млрд. руб.- общий рынок М.И. В РФ; 60 млрд. руб. - рынок отечественных МИ; 7,2 млрд. руб. - реализация МИ производителями М.О.; 12 млрд. руб. - рынок отечественных МИ для диагностики ин витро; 20% - доля отечественных производителей МИ в общем объеме потребления; 20% - доля отечественных производителей в сегменте ин витро; Более 230 производителей МИ зарегистрированы на территории М.О. </vt:lpstr>
      <vt:lpstr>ЦЕЛИ И ЗАДАЧИ МТК МО</vt:lpstr>
      <vt:lpstr>МЕРОПРИЯТИЯ С УЧАСТИЕМ МТК МО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Шибанов А.Н.</dc:creator>
  <cp:lastModifiedBy>Лиза</cp:lastModifiedBy>
  <cp:revision>172</cp:revision>
  <dcterms:created xsi:type="dcterms:W3CDTF">2015-02-24T05:56:24Z</dcterms:created>
  <dcterms:modified xsi:type="dcterms:W3CDTF">2017-04-18T15:36:27Z</dcterms:modified>
</cp:coreProperties>
</file>